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3120013" cy="43200638"/>
  <p:notesSz cx="9296400" cy="68818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529424" indent="148239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1058847" indent="296477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588271" indent="444716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2117693" indent="592954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3388309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4065971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4743633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5421295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8" userDrawn="1">
          <p15:clr>
            <a:srgbClr val="A4A3A4"/>
          </p15:clr>
        </p15:guide>
        <p15:guide id="2" pos="10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4655"/>
  </p:normalViewPr>
  <p:slideViewPr>
    <p:cSldViewPr>
      <p:cViewPr>
        <p:scale>
          <a:sx n="43" d="100"/>
          <a:sy n="43" d="100"/>
        </p:scale>
        <p:origin x="16" y="208"/>
      </p:cViewPr>
      <p:guideLst>
        <p:guide orient="horz" pos="13608"/>
        <p:guide pos="104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tiff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84482" y="13418947"/>
            <a:ext cx="28151053" cy="92626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7764" y="24481614"/>
            <a:ext cx="23184489" cy="11037662"/>
          </a:xfrm>
        </p:spPr>
        <p:txBody>
          <a:bodyPr/>
          <a:lstStyle>
            <a:lvl1pPr marL="0" indent="0" algn="ctr">
              <a:buNone/>
              <a:defRPr/>
            </a:lvl1pPr>
            <a:lvl2pPr marL="510624" indent="0" algn="ctr">
              <a:buNone/>
              <a:defRPr/>
            </a:lvl2pPr>
            <a:lvl3pPr marL="1021250" indent="0" algn="ctr">
              <a:buNone/>
              <a:defRPr/>
            </a:lvl3pPr>
            <a:lvl4pPr marL="1531874" indent="0" algn="ctr">
              <a:buNone/>
              <a:defRPr/>
            </a:lvl4pPr>
            <a:lvl5pPr marL="2042500" indent="0" algn="ctr">
              <a:buNone/>
              <a:defRPr/>
            </a:lvl5pPr>
            <a:lvl6pPr marL="2553125" indent="0" algn="ctr">
              <a:buNone/>
              <a:defRPr/>
            </a:lvl6pPr>
            <a:lvl7pPr marL="3063749" indent="0" algn="ctr">
              <a:buNone/>
              <a:defRPr/>
            </a:lvl7pPr>
            <a:lvl8pPr marL="3574375" indent="0" algn="ctr">
              <a:buNone/>
              <a:defRPr/>
            </a:lvl8pPr>
            <a:lvl9pPr marL="4084999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A2B63F4-D06E-2740-91F0-BA9B5545E90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32354C9-3921-FD4F-BF8D-E9E1465A82E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08A06FF-A6B8-E842-BF17-586DD783E05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1FF35D0-663D-224A-9794-A496E64608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0926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650E5FE-D490-184B-8844-6246A263638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69F6062-5806-5143-992A-A60A6ED474D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7614C9D-EB87-8248-8002-246745B4207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965994-D00C-A54E-84A7-AF4EA9170E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4703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013446" y="1728152"/>
            <a:ext cx="7451044" cy="368630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56720" y="1728152"/>
            <a:ext cx="22241727" cy="368630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339ED8F-324E-6346-96C2-1E79F4A1D8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4DF2C9B-6BCD-B840-A499-6C24143D67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5028146-F790-F042-8D8D-CEB7CCDFFEC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86219-1B6D-6948-AD68-EAC90630EE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5031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848A190-53AE-B340-A76D-6B91FF8DCA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ADC67F1-9758-934E-AE23-96F67DE1893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9E1AEC7-FCA8-9D41-8BC9-6D9E58C493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7A647B-C107-1646-96B0-CB92147FF4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8914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6251" y="27759789"/>
            <a:ext cx="28152252" cy="8581377"/>
          </a:xfrm>
        </p:spPr>
        <p:txBody>
          <a:bodyPr anchor="t"/>
          <a:lstStyle>
            <a:lvl1pPr algn="l">
              <a:defRPr sz="442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16251" y="18309648"/>
            <a:ext cx="28152252" cy="9450139"/>
          </a:xfrm>
        </p:spPr>
        <p:txBody>
          <a:bodyPr anchor="b"/>
          <a:lstStyle>
            <a:lvl1pPr marL="0" indent="0">
              <a:buNone/>
              <a:defRPr sz="2285"/>
            </a:lvl1pPr>
            <a:lvl2pPr marL="510624" indent="0">
              <a:buNone/>
              <a:defRPr sz="1999"/>
            </a:lvl2pPr>
            <a:lvl3pPr marL="1021250" indent="0">
              <a:buNone/>
              <a:defRPr sz="1857"/>
            </a:lvl3pPr>
            <a:lvl4pPr marL="1531874" indent="0">
              <a:buNone/>
              <a:defRPr sz="1571"/>
            </a:lvl4pPr>
            <a:lvl5pPr marL="2042500" indent="0">
              <a:buNone/>
              <a:defRPr sz="1571"/>
            </a:lvl5pPr>
            <a:lvl6pPr marL="2553125" indent="0">
              <a:buNone/>
              <a:defRPr sz="1571"/>
            </a:lvl6pPr>
            <a:lvl7pPr marL="3063749" indent="0">
              <a:buNone/>
              <a:defRPr sz="1571"/>
            </a:lvl7pPr>
            <a:lvl8pPr marL="3574375" indent="0">
              <a:buNone/>
              <a:defRPr sz="1571"/>
            </a:lvl8pPr>
            <a:lvl9pPr marL="4084999" indent="0">
              <a:buNone/>
              <a:defRPr sz="157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3D1F71C-2D83-E64A-ACFB-3DF73AA520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06648E0-0866-8B4F-9AB4-D104492699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5BC5443-B809-0C46-9D26-A36A6788950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2203C8-6437-044B-BBE1-7E2D1566724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8875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56720" y="10078275"/>
            <a:ext cx="14845787" cy="28512922"/>
          </a:xfrm>
        </p:spPr>
        <p:txBody>
          <a:bodyPr/>
          <a:lstStyle>
            <a:lvl1pPr>
              <a:defRPr sz="3142"/>
            </a:lvl1pPr>
            <a:lvl2pPr>
              <a:defRPr sz="2714"/>
            </a:lvl2pPr>
            <a:lvl3pPr>
              <a:defRPr sz="2285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17507" y="10078275"/>
            <a:ext cx="14846986" cy="28512922"/>
          </a:xfrm>
        </p:spPr>
        <p:txBody>
          <a:bodyPr/>
          <a:lstStyle>
            <a:lvl1pPr>
              <a:defRPr sz="3142"/>
            </a:lvl1pPr>
            <a:lvl2pPr>
              <a:defRPr sz="2714"/>
            </a:lvl2pPr>
            <a:lvl3pPr>
              <a:defRPr sz="2285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E624CA-2CA7-BA47-A850-1701F9B588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7366C8-2BF3-0943-B1B2-0CDD38F2F71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2CB0FC-4BA0-D244-AEF4-EF986A84E1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F4EC9D-DBC4-6348-B783-2B83FBE6850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7784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5521" y="1731275"/>
            <a:ext cx="29808971" cy="720010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5522" y="9668894"/>
            <a:ext cx="14633756" cy="4031309"/>
          </a:xfrm>
        </p:spPr>
        <p:txBody>
          <a:bodyPr anchor="b"/>
          <a:lstStyle>
            <a:lvl1pPr marL="0" indent="0">
              <a:buNone/>
              <a:defRPr sz="2714" b="1"/>
            </a:lvl1pPr>
            <a:lvl2pPr marL="510624" indent="0">
              <a:buNone/>
              <a:defRPr sz="2285" b="1"/>
            </a:lvl2pPr>
            <a:lvl3pPr marL="1021250" indent="0">
              <a:buNone/>
              <a:defRPr sz="1999" b="1"/>
            </a:lvl3pPr>
            <a:lvl4pPr marL="1531874" indent="0">
              <a:buNone/>
              <a:defRPr sz="1857" b="1"/>
            </a:lvl4pPr>
            <a:lvl5pPr marL="2042500" indent="0">
              <a:buNone/>
              <a:defRPr sz="1857" b="1"/>
            </a:lvl5pPr>
            <a:lvl6pPr marL="2553125" indent="0">
              <a:buNone/>
              <a:defRPr sz="1857" b="1"/>
            </a:lvl6pPr>
            <a:lvl7pPr marL="3063749" indent="0">
              <a:buNone/>
              <a:defRPr sz="1857" b="1"/>
            </a:lvl7pPr>
            <a:lvl8pPr marL="3574375" indent="0">
              <a:buNone/>
              <a:defRPr sz="1857" b="1"/>
            </a:lvl8pPr>
            <a:lvl9pPr marL="4084999" indent="0">
              <a:buNone/>
              <a:defRPr sz="18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5522" y="13700204"/>
            <a:ext cx="14633756" cy="24890993"/>
          </a:xfrm>
        </p:spPr>
        <p:txBody>
          <a:bodyPr/>
          <a:lstStyle>
            <a:lvl1pPr>
              <a:defRPr sz="2714"/>
            </a:lvl1pPr>
            <a:lvl2pPr>
              <a:defRPr sz="2285"/>
            </a:lvl2pPr>
            <a:lvl3pPr>
              <a:defRPr sz="1999"/>
            </a:lvl3pPr>
            <a:lvl4pPr>
              <a:defRPr sz="1857"/>
            </a:lvl4pPr>
            <a:lvl5pPr>
              <a:defRPr sz="1857"/>
            </a:lvl5pPr>
            <a:lvl6pPr>
              <a:defRPr sz="1857"/>
            </a:lvl6pPr>
            <a:lvl7pPr>
              <a:defRPr sz="1857"/>
            </a:lvl7pPr>
            <a:lvl8pPr>
              <a:defRPr sz="1857"/>
            </a:lvl8pPr>
            <a:lvl9pPr>
              <a:defRPr sz="185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824748" y="9668894"/>
            <a:ext cx="14639745" cy="4031309"/>
          </a:xfrm>
        </p:spPr>
        <p:txBody>
          <a:bodyPr anchor="b"/>
          <a:lstStyle>
            <a:lvl1pPr marL="0" indent="0">
              <a:buNone/>
              <a:defRPr sz="2714" b="1"/>
            </a:lvl1pPr>
            <a:lvl2pPr marL="510624" indent="0">
              <a:buNone/>
              <a:defRPr sz="2285" b="1"/>
            </a:lvl2pPr>
            <a:lvl3pPr marL="1021250" indent="0">
              <a:buNone/>
              <a:defRPr sz="1999" b="1"/>
            </a:lvl3pPr>
            <a:lvl4pPr marL="1531874" indent="0">
              <a:buNone/>
              <a:defRPr sz="1857" b="1"/>
            </a:lvl4pPr>
            <a:lvl5pPr marL="2042500" indent="0">
              <a:buNone/>
              <a:defRPr sz="1857" b="1"/>
            </a:lvl5pPr>
            <a:lvl6pPr marL="2553125" indent="0">
              <a:buNone/>
              <a:defRPr sz="1857" b="1"/>
            </a:lvl6pPr>
            <a:lvl7pPr marL="3063749" indent="0">
              <a:buNone/>
              <a:defRPr sz="1857" b="1"/>
            </a:lvl7pPr>
            <a:lvl8pPr marL="3574375" indent="0">
              <a:buNone/>
              <a:defRPr sz="1857" b="1"/>
            </a:lvl8pPr>
            <a:lvl9pPr marL="4084999" indent="0">
              <a:buNone/>
              <a:defRPr sz="18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824748" y="13700204"/>
            <a:ext cx="14639745" cy="24890993"/>
          </a:xfrm>
        </p:spPr>
        <p:txBody>
          <a:bodyPr/>
          <a:lstStyle>
            <a:lvl1pPr>
              <a:defRPr sz="2714"/>
            </a:lvl1pPr>
            <a:lvl2pPr>
              <a:defRPr sz="2285"/>
            </a:lvl2pPr>
            <a:lvl3pPr>
              <a:defRPr sz="1999"/>
            </a:lvl3pPr>
            <a:lvl4pPr>
              <a:defRPr sz="1857"/>
            </a:lvl4pPr>
            <a:lvl5pPr>
              <a:defRPr sz="1857"/>
            </a:lvl5pPr>
            <a:lvl6pPr>
              <a:defRPr sz="1857"/>
            </a:lvl6pPr>
            <a:lvl7pPr>
              <a:defRPr sz="1857"/>
            </a:lvl7pPr>
            <a:lvl8pPr>
              <a:defRPr sz="1857"/>
            </a:lvl8pPr>
            <a:lvl9pPr>
              <a:defRPr sz="185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840BEFE3-27B8-E649-AD4C-8A5EAA26D16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7DE68896-D49C-C74F-9250-4E86FC307B1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50C3B77A-D85C-FF47-8A55-7B0D6535EC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95131B9-9AC2-0540-8692-B7AFD63C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943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2A72C53-7554-074D-8304-A079533D71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B2CA388-7CC8-F044-B4B9-CA84790A02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6E176EC-95C0-AE49-BB07-9D214090E6D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199380-CD23-0349-BC65-8C3EE239C9B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764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B9F5E5D5-CA77-D74A-8BA3-4310980D1D3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BE0F58F-E25A-4D4B-9D39-2422D44B561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E930223-B238-1E4D-A870-D75E3FD360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962014-E053-394C-90A3-ADEAA25C33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9230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5523" y="1718777"/>
            <a:ext cx="10896254" cy="7321985"/>
          </a:xfrm>
        </p:spPr>
        <p:txBody>
          <a:bodyPr anchor="b"/>
          <a:lstStyle>
            <a:lvl1pPr algn="l">
              <a:defRPr sz="228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49484" y="1718777"/>
            <a:ext cx="18515007" cy="36872421"/>
          </a:xfrm>
        </p:spPr>
        <p:txBody>
          <a:bodyPr/>
          <a:lstStyle>
            <a:lvl1pPr>
              <a:defRPr sz="3571"/>
            </a:lvl1pPr>
            <a:lvl2pPr>
              <a:defRPr sz="3142"/>
            </a:lvl2pPr>
            <a:lvl3pPr>
              <a:defRPr sz="2714"/>
            </a:lvl3pPr>
            <a:lvl4pPr>
              <a:defRPr sz="2285"/>
            </a:lvl4pPr>
            <a:lvl5pPr>
              <a:defRPr sz="2285"/>
            </a:lvl5pPr>
            <a:lvl6pPr>
              <a:defRPr sz="2285"/>
            </a:lvl6pPr>
            <a:lvl7pPr>
              <a:defRPr sz="2285"/>
            </a:lvl7pPr>
            <a:lvl8pPr>
              <a:defRPr sz="2285"/>
            </a:lvl8pPr>
            <a:lvl9pPr>
              <a:defRPr sz="228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55523" y="9040760"/>
            <a:ext cx="10896254" cy="29550436"/>
          </a:xfrm>
        </p:spPr>
        <p:txBody>
          <a:bodyPr/>
          <a:lstStyle>
            <a:lvl1pPr marL="0" indent="0">
              <a:buNone/>
              <a:defRPr sz="1571"/>
            </a:lvl1pPr>
            <a:lvl2pPr marL="510624" indent="0">
              <a:buNone/>
              <a:defRPr sz="1285"/>
            </a:lvl2pPr>
            <a:lvl3pPr marL="1021250" indent="0">
              <a:buNone/>
              <a:defRPr sz="1143"/>
            </a:lvl3pPr>
            <a:lvl4pPr marL="1531874" indent="0">
              <a:buNone/>
              <a:defRPr sz="1000"/>
            </a:lvl4pPr>
            <a:lvl5pPr marL="2042500" indent="0">
              <a:buNone/>
              <a:defRPr sz="1000"/>
            </a:lvl5pPr>
            <a:lvl6pPr marL="2553125" indent="0">
              <a:buNone/>
              <a:defRPr sz="1000"/>
            </a:lvl6pPr>
            <a:lvl7pPr marL="3063749" indent="0">
              <a:buNone/>
              <a:defRPr sz="1000"/>
            </a:lvl7pPr>
            <a:lvl8pPr marL="3574375" indent="0">
              <a:buNone/>
              <a:defRPr sz="1000"/>
            </a:lvl8pPr>
            <a:lvl9pPr marL="408499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6799D4-71A2-AB43-B392-9652EDA38AA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5EB890-812F-DF47-92F4-BB0378834E4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21944F-CF5F-794B-814B-D5A7D7CF9E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9F503B5-195D-AB4D-B297-6C01EBE3D51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6619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1516" y="30241075"/>
            <a:ext cx="19872246" cy="3568803"/>
          </a:xfrm>
        </p:spPr>
        <p:txBody>
          <a:bodyPr anchor="b"/>
          <a:lstStyle>
            <a:lvl1pPr algn="l">
              <a:defRPr sz="228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91516" y="3859435"/>
            <a:ext cx="19872246" cy="25922257"/>
          </a:xfrm>
        </p:spPr>
        <p:txBody>
          <a:bodyPr/>
          <a:lstStyle>
            <a:lvl1pPr marL="0" indent="0">
              <a:buNone/>
              <a:defRPr sz="3571"/>
            </a:lvl1pPr>
            <a:lvl2pPr marL="510624" indent="0">
              <a:buNone/>
              <a:defRPr sz="3142"/>
            </a:lvl2pPr>
            <a:lvl3pPr marL="1021250" indent="0">
              <a:buNone/>
              <a:defRPr sz="2714"/>
            </a:lvl3pPr>
            <a:lvl4pPr marL="1531874" indent="0">
              <a:buNone/>
              <a:defRPr sz="2285"/>
            </a:lvl4pPr>
            <a:lvl5pPr marL="2042500" indent="0">
              <a:buNone/>
              <a:defRPr sz="2285"/>
            </a:lvl5pPr>
            <a:lvl6pPr marL="2553125" indent="0">
              <a:buNone/>
              <a:defRPr sz="2285"/>
            </a:lvl6pPr>
            <a:lvl7pPr marL="3063749" indent="0">
              <a:buNone/>
              <a:defRPr sz="2285"/>
            </a:lvl7pPr>
            <a:lvl8pPr marL="3574375" indent="0">
              <a:buNone/>
              <a:defRPr sz="2285"/>
            </a:lvl8pPr>
            <a:lvl9pPr marL="4084999" indent="0">
              <a:buNone/>
              <a:defRPr sz="2285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1516" y="33809875"/>
            <a:ext cx="19872246" cy="5071950"/>
          </a:xfrm>
        </p:spPr>
        <p:txBody>
          <a:bodyPr/>
          <a:lstStyle>
            <a:lvl1pPr marL="0" indent="0">
              <a:buNone/>
              <a:defRPr sz="1571"/>
            </a:lvl1pPr>
            <a:lvl2pPr marL="510624" indent="0">
              <a:buNone/>
              <a:defRPr sz="1285"/>
            </a:lvl2pPr>
            <a:lvl3pPr marL="1021250" indent="0">
              <a:buNone/>
              <a:defRPr sz="1143"/>
            </a:lvl3pPr>
            <a:lvl4pPr marL="1531874" indent="0">
              <a:buNone/>
              <a:defRPr sz="1000"/>
            </a:lvl4pPr>
            <a:lvl5pPr marL="2042500" indent="0">
              <a:buNone/>
              <a:defRPr sz="1000"/>
            </a:lvl5pPr>
            <a:lvl6pPr marL="2553125" indent="0">
              <a:buNone/>
              <a:defRPr sz="1000"/>
            </a:lvl6pPr>
            <a:lvl7pPr marL="3063749" indent="0">
              <a:buNone/>
              <a:defRPr sz="1000"/>
            </a:lvl7pPr>
            <a:lvl8pPr marL="3574375" indent="0">
              <a:buNone/>
              <a:defRPr sz="1000"/>
            </a:lvl8pPr>
            <a:lvl9pPr marL="408499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2D0024-D943-C149-9478-2A91A910504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3CF3B9-AF5B-A442-858F-DD965AD4DB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1E1E9F-969D-A543-AD62-04A7404803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08ACB8B-81D5-BF4E-8073-ADE53EEB590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9746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873454C-70B6-6E4F-A47C-57BCAF8F3A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656002" y="1727663"/>
            <a:ext cx="29808012" cy="7198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184" tIns="147093" rIns="294184" bIns="14709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A672DC5-CDCD-0A4F-BD9B-0F2D97C4A5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656002" y="10080301"/>
            <a:ext cx="29808012" cy="285109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FF75732E-0AF3-A147-8DE1-2D720147A45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56002" y="39341739"/>
            <a:ext cx="7728003" cy="2999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>
            <a:lvl1pPr>
              <a:defRPr sz="6427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242E484-EBF3-E148-9ECC-1D10E4C04C3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317242" y="39341739"/>
            <a:ext cx="10488005" cy="2999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>
            <a:lvl1pPr algn="ctr">
              <a:defRPr sz="6427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DDCD97A3-4081-3B4B-9302-DA96CC052D4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738485" y="39341739"/>
            <a:ext cx="7725528" cy="2999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>
            <a:lvl1pPr algn="r">
              <a:defRPr sz="6427"/>
            </a:lvl1pPr>
          </a:lstStyle>
          <a:p>
            <a:fld id="{14E3D6E3-F5CE-1642-A448-FD235F297640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510624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6pPr>
      <a:lvl7pPr marL="1021250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7pPr>
      <a:lvl8pPr marL="1531874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8pPr>
      <a:lvl9pPr marL="2042500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9pPr>
    </p:titleStyle>
    <p:bodyStyle>
      <a:lvl1pPr marL="1575752" indent="-1575752" algn="l" defTabSz="4201247" rtl="0" eaLnBrk="0" fontAlgn="base" hangingPunct="0">
        <a:spcBef>
          <a:spcPct val="20000"/>
        </a:spcBef>
        <a:spcAft>
          <a:spcPct val="0"/>
        </a:spcAft>
        <a:buChar char="•"/>
        <a:defRPr sz="14568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3412238" indent="-1310481" algn="l" defTabSz="4201247" rtl="0" eaLnBrk="0" fontAlgn="base" hangingPunct="0">
        <a:spcBef>
          <a:spcPct val="20000"/>
        </a:spcBef>
        <a:spcAft>
          <a:spcPct val="0"/>
        </a:spcAft>
        <a:buChar char="–"/>
        <a:defRPr sz="12854">
          <a:solidFill>
            <a:schemeClr val="tx1"/>
          </a:solidFill>
          <a:latin typeface="+mn-lt"/>
          <a:ea typeface="ＭＳ Ｐゴシック" charset="0"/>
        </a:defRPr>
      </a:lvl2pPr>
      <a:lvl3pPr marL="5250992" indent="-1047478" algn="l" defTabSz="4201247" rtl="0" eaLnBrk="0" fontAlgn="base" hangingPunct="0">
        <a:spcBef>
          <a:spcPct val="20000"/>
        </a:spcBef>
        <a:spcAft>
          <a:spcPct val="0"/>
        </a:spcAft>
        <a:buChar char="•"/>
        <a:defRPr sz="10997">
          <a:solidFill>
            <a:schemeClr val="tx1"/>
          </a:solidFill>
          <a:latin typeface="+mn-lt"/>
          <a:ea typeface="ＭＳ Ｐゴシック" charset="0"/>
        </a:defRPr>
      </a:lvl3pPr>
      <a:lvl4pPr marL="7350481" indent="-1049746" algn="l" defTabSz="4201247" rtl="0" eaLnBrk="0" fontAlgn="base" hangingPunct="0">
        <a:spcBef>
          <a:spcPct val="20000"/>
        </a:spcBef>
        <a:spcAft>
          <a:spcPct val="0"/>
        </a:spcAft>
        <a:buChar char="–"/>
        <a:defRPr sz="9140">
          <a:solidFill>
            <a:schemeClr val="tx1"/>
          </a:solidFill>
          <a:latin typeface="+mn-lt"/>
          <a:ea typeface="ＭＳ Ｐゴシック" charset="0"/>
        </a:defRPr>
      </a:lvl4pPr>
      <a:lvl5pPr marL="9452239" indent="-1049746" algn="l" defTabSz="4201247" rtl="0" eaLnBrk="0" fontAlgn="base" hangingPunct="0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  <a:ea typeface="ＭＳ Ｐゴシック" charset="0"/>
        </a:defRPr>
      </a:lvl5pPr>
      <a:lvl6pPr marL="9964279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6pPr>
      <a:lvl7pPr marL="10474903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7pPr>
      <a:lvl8pPr marL="10985527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8pPr>
      <a:lvl9pPr marL="11496153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1pPr>
      <a:lvl2pPr marL="510624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2pPr>
      <a:lvl3pPr marL="1021250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31874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4pPr>
      <a:lvl5pPr marL="2042500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5pPr>
      <a:lvl6pPr marL="2553125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6pPr>
      <a:lvl7pPr marL="3063749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7pPr>
      <a:lvl8pPr marL="3574375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8pPr>
      <a:lvl9pPr marL="4084999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2" Type="http://schemas.openxmlformats.org/officeDocument/2006/relationships/hyperlink" Target="http://mcs.open.ac.uk/yy66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22000">
              <a:srgbClr val="FFFFFF"/>
            </a:gs>
            <a:gs pos="100000">
              <a:srgbClr val="FFE46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9">
            <a:extLst>
              <a:ext uri="{FF2B5EF4-FFF2-40B4-BE49-F238E27FC236}">
                <a16:creationId xmlns:a16="http://schemas.microsoft.com/office/drawing/2014/main" id="{37513C43-22A2-6246-B05A-313D2C0F3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2754" y="91439"/>
            <a:ext cx="30295316" cy="542257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6424" b="1" dirty="0"/>
              <a:t>   </a:t>
            </a:r>
          </a:p>
          <a:p>
            <a:pPr algn="ctr" eaLnBrk="1" hangingPunct="1"/>
            <a:r>
              <a:rPr lang="en-US" altLang="en-US" sz="9426" b="1" dirty="0">
                <a:solidFill>
                  <a:srgbClr val="FF0000"/>
                </a:solidFill>
              </a:rPr>
              <a:t>F</a:t>
            </a:r>
            <a:r>
              <a:rPr lang="en-US" altLang="en-US" sz="9426" b="1" dirty="0"/>
              <a:t>lattening </a:t>
            </a:r>
            <a:r>
              <a:rPr lang="en-US" altLang="en-US" sz="9426" b="1" dirty="0">
                <a:solidFill>
                  <a:srgbClr val="FF0000"/>
                </a:solidFill>
              </a:rPr>
              <a:t>A</a:t>
            </a:r>
            <a:r>
              <a:rPr lang="en-US" altLang="en-US" sz="9426" b="1" dirty="0"/>
              <a:t>bstract </a:t>
            </a:r>
            <a:r>
              <a:rPr lang="en-US" altLang="en-US" sz="9426" b="1" dirty="0">
                <a:solidFill>
                  <a:srgbClr val="FF0000"/>
                </a:solidFill>
              </a:rPr>
              <a:t>S</a:t>
            </a:r>
            <a:r>
              <a:rPr lang="en-US" altLang="en-US" sz="9426" b="1" dirty="0"/>
              <a:t>yntax </a:t>
            </a:r>
            <a:r>
              <a:rPr lang="en-US" altLang="en-US" sz="9426" b="1" dirty="0">
                <a:solidFill>
                  <a:srgbClr val="FF0000"/>
                </a:solidFill>
              </a:rPr>
              <a:t>T</a:t>
            </a:r>
            <a:r>
              <a:rPr lang="en-US" altLang="en-US" sz="9426" b="1" dirty="0"/>
              <a:t>ree for </a:t>
            </a:r>
            <a:r>
              <a:rPr lang="en-US" altLang="en-US" sz="9426" b="1" dirty="0">
                <a:highlight>
                  <a:srgbClr val="FFFF00"/>
                </a:highlight>
              </a:rPr>
              <a:t>Efficiency</a:t>
            </a:r>
            <a:r>
              <a:rPr lang="en-US" altLang="en-US" sz="9426" b="1" dirty="0"/>
              <a:t> </a:t>
            </a:r>
            <a:r>
              <a:rPr lang="en-US" altLang="en-US" sz="9426" b="1" baseline="30000" dirty="0"/>
              <a:t>[1]</a:t>
            </a:r>
          </a:p>
          <a:p>
            <a:pPr algn="ctr" eaLnBrk="1" hangingPunct="1"/>
            <a:r>
              <a:rPr lang="en-US" altLang="en-US" sz="5713" i="1" dirty="0"/>
              <a:t>Yijun Yu, The Open University, U.K.  </a:t>
            </a:r>
            <a:r>
              <a:rPr lang="en-US" altLang="en-US" sz="5713" i="1" dirty="0">
                <a:hlinkClick r:id="rId2"/>
              </a:rPr>
              <a:t>http://mcs.open.ac.uk/yy66</a:t>
            </a:r>
            <a:r>
              <a:rPr lang="en-US" altLang="en-US" sz="5713" i="1" dirty="0"/>
              <a:t> </a:t>
            </a:r>
          </a:p>
        </p:txBody>
      </p:sp>
      <p:sp>
        <p:nvSpPr>
          <p:cNvPr id="13315" name="Rectangle 20">
            <a:extLst>
              <a:ext uri="{FF2B5EF4-FFF2-40B4-BE49-F238E27FC236}">
                <a16:creationId xmlns:a16="http://schemas.microsoft.com/office/drawing/2014/main" id="{8B589CC1-8CEE-E244-A537-768C7E7978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5873313"/>
            <a:ext cx="11574722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Serendipity</a:t>
            </a:r>
          </a:p>
        </p:txBody>
      </p:sp>
      <p:sp>
        <p:nvSpPr>
          <p:cNvPr id="13316" name="Rectangle 21">
            <a:extLst>
              <a:ext uri="{FF2B5EF4-FFF2-40B4-BE49-F238E27FC236}">
                <a16:creationId xmlns:a16="http://schemas.microsoft.com/office/drawing/2014/main" id="{15DE2EB7-E71E-5942-954F-475EEECB87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174816"/>
            <a:ext cx="33120010" cy="1011994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13317" name="Rectangle 22">
            <a:extLst>
              <a:ext uri="{FF2B5EF4-FFF2-40B4-BE49-F238E27FC236}">
                <a16:creationId xmlns:a16="http://schemas.microsoft.com/office/drawing/2014/main" id="{33635A8F-0AAB-7444-B84F-B555695169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50391" y="5873313"/>
            <a:ext cx="4978092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Requirements</a:t>
            </a:r>
          </a:p>
        </p:txBody>
      </p:sp>
      <p:sp>
        <p:nvSpPr>
          <p:cNvPr id="13318" name="Rectangle 23">
            <a:extLst>
              <a:ext uri="{FF2B5EF4-FFF2-40B4-BE49-F238E27FC236}">
                <a16:creationId xmlns:a16="http://schemas.microsoft.com/office/drawing/2014/main" id="{6C4C70F3-AC8E-0D4A-A526-B2F0A2322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04152" y="5913052"/>
            <a:ext cx="7518280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Design Rationale</a:t>
            </a:r>
          </a:p>
        </p:txBody>
      </p:sp>
      <p:sp>
        <p:nvSpPr>
          <p:cNvPr id="13319" name="Rectangle 24">
            <a:extLst>
              <a:ext uri="{FF2B5EF4-FFF2-40B4-BE49-F238E27FC236}">
                <a16:creationId xmlns:a16="http://schemas.microsoft.com/office/drawing/2014/main" id="{686E1363-C651-6F44-A40D-603E9A707C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4069603"/>
            <a:ext cx="24622433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Evaluation Results</a:t>
            </a:r>
          </a:p>
        </p:txBody>
      </p:sp>
      <p:sp>
        <p:nvSpPr>
          <p:cNvPr id="13320" name="Rectangle 25">
            <a:extLst>
              <a:ext uri="{FF2B5EF4-FFF2-40B4-BE49-F238E27FC236}">
                <a16:creationId xmlns:a16="http://schemas.microsoft.com/office/drawing/2014/main" id="{77F1692F-3F9C-0B43-8579-D2BB880C7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98101" y="5910077"/>
            <a:ext cx="8221910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13321" name="Text Box 36">
            <a:extLst>
              <a:ext uri="{FF2B5EF4-FFF2-40B4-BE49-F238E27FC236}">
                <a16:creationId xmlns:a16="http://schemas.microsoft.com/office/drawing/2014/main" id="{8F10DA4F-F91D-154A-BBD9-48425B22BB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550" y="7772091"/>
            <a:ext cx="10834423" cy="5053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8997" tIns="64499" rIns="128997" bIns="64499">
            <a:spAutoFit/>
          </a:bodyPr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sz="4570" dirty="0"/>
              <a:t>Software engineering tools exchange code representations through serialised </a:t>
            </a:r>
            <a:r>
              <a:rPr lang="en-GB" sz="4570" b="1" dirty="0"/>
              <a:t>abstract syntax trees</a:t>
            </a:r>
            <a:r>
              <a:rPr lang="en-GB" sz="4570" dirty="0"/>
              <a:t>. </a:t>
            </a:r>
          </a:p>
          <a:p>
            <a:endParaRPr lang="en-GB" sz="4570" dirty="0"/>
          </a:p>
          <a:p>
            <a:r>
              <a:rPr lang="en-GB" sz="4570" i="1" dirty="0"/>
              <a:t>Surprisingly</a:t>
            </a:r>
            <a:r>
              <a:rPr lang="en-GB" sz="4570" dirty="0"/>
              <a:t>, hierarchical representation is </a:t>
            </a:r>
            <a:r>
              <a:rPr lang="en-GB" sz="4570" b="1" dirty="0"/>
              <a:t>NOT</a:t>
            </a:r>
            <a:r>
              <a:rPr lang="en-GB" sz="4570" dirty="0"/>
              <a:t> the fastest to exchange tree structures. </a:t>
            </a:r>
            <a:endParaRPr lang="en-GB" sz="5142" dirty="0"/>
          </a:p>
        </p:txBody>
      </p:sp>
      <p:sp>
        <p:nvSpPr>
          <p:cNvPr id="13322" name="Text Box 37">
            <a:extLst>
              <a:ext uri="{FF2B5EF4-FFF2-40B4-BE49-F238E27FC236}">
                <a16:creationId xmlns:a16="http://schemas.microsoft.com/office/drawing/2014/main" id="{0EE64651-B47B-8847-94C2-4194C549DA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45227" y="25878012"/>
            <a:ext cx="9752874" cy="10680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8997" tIns="64499" rIns="128997" bIns="64499">
            <a:spAutoFit/>
          </a:bodyPr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sz="5713" dirty="0"/>
              <a:t>Parsing flattened AST is 100x faster on a benchmark of 29 projects of 6 programming languages:</a:t>
            </a:r>
          </a:p>
          <a:p>
            <a:r>
              <a:rPr lang="en-GB" sz="5713" dirty="0" err="1"/>
              <a:t>ObjectiveC</a:t>
            </a:r>
            <a:r>
              <a:rPr lang="en-GB" sz="5713" dirty="0"/>
              <a:t>, Java, C++, C#, C, </a:t>
            </a:r>
            <a:r>
              <a:rPr lang="en-GB" sz="5713" dirty="0" err="1"/>
              <a:t>Smali</a:t>
            </a:r>
            <a:r>
              <a:rPr lang="en-GB" sz="5713" dirty="0"/>
              <a:t>). A total of 298,312,076 LOC.</a:t>
            </a:r>
            <a:br>
              <a:rPr lang="en-GB" sz="5713" dirty="0"/>
            </a:br>
            <a:endParaRPr lang="en-GB" sz="5713" dirty="0"/>
          </a:p>
          <a:p>
            <a:br>
              <a:rPr lang="en-GB" sz="5713" dirty="0"/>
            </a:br>
            <a:r>
              <a:rPr lang="en-GB" sz="5713" dirty="0"/>
              <a:t>Fig. 1 shows 6 of them, one for each programming language.</a:t>
            </a:r>
            <a:endParaRPr lang="en-GB" sz="6284" dirty="0"/>
          </a:p>
        </p:txBody>
      </p:sp>
      <p:sp>
        <p:nvSpPr>
          <p:cNvPr id="13328" name="Rectangle 1">
            <a:extLst>
              <a:ext uri="{FF2B5EF4-FFF2-40B4-BE49-F238E27FC236}">
                <a16:creationId xmlns:a16="http://schemas.microsoft.com/office/drawing/2014/main" id="{D241A04A-C8F5-944D-8059-9AF01158076B}"/>
              </a:ext>
            </a:extLst>
          </p:cNvPr>
          <p:cNvSpPr>
            <a:spLocks/>
          </p:cNvSpPr>
          <p:nvPr/>
        </p:nvSpPr>
        <p:spPr bwMode="auto">
          <a:xfrm>
            <a:off x="1432754" y="2"/>
            <a:ext cx="30295314" cy="3160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2568" i="1" dirty="0">
                <a:solidFill>
                  <a:srgbClr val="FF0000"/>
                </a:solidFill>
              </a:rPr>
              <a:t>F⚡️AST</a:t>
            </a:r>
          </a:p>
        </p:txBody>
      </p:sp>
      <p:pic>
        <p:nvPicPr>
          <p:cNvPr id="13332" name="Picture 1">
            <a:extLst>
              <a:ext uri="{FF2B5EF4-FFF2-40B4-BE49-F238E27FC236}">
                <a16:creationId xmlns:a16="http://schemas.microsoft.com/office/drawing/2014/main" id="{8B6C2F37-90C8-5A47-89C1-D6EAF0A8D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0937" y="20024565"/>
            <a:ext cx="13604" cy="24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3" name="Picture 3">
            <a:extLst>
              <a:ext uri="{FF2B5EF4-FFF2-40B4-BE49-F238E27FC236}">
                <a16:creationId xmlns:a16="http://schemas.microsoft.com/office/drawing/2014/main" id="{A6CEE480-8F5E-604A-A2B8-BF20A4338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0937" y="20024565"/>
            <a:ext cx="13604" cy="24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34" name="Text Box 36">
            <a:extLst>
              <a:ext uri="{FF2B5EF4-FFF2-40B4-BE49-F238E27FC236}">
                <a16:creationId xmlns:a16="http://schemas.microsoft.com/office/drawing/2014/main" id="{F8F156DD-6A35-3A40-8AB3-847BF8E485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90111" y="7670189"/>
            <a:ext cx="7518280" cy="57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8997" tIns="64499" rIns="128997" bIns="64499">
            <a:spAutoFit/>
          </a:bodyPr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734595" indent="-734595">
              <a:buAutoNum type="arabicParenR"/>
            </a:pPr>
            <a:r>
              <a:rPr lang="en-GB" sz="4570" dirty="0"/>
              <a:t>Save AST as a </a:t>
            </a:r>
            <a:r>
              <a:rPr lang="en-GB" sz="4570" i="1" dirty="0"/>
              <a:t>flat </a:t>
            </a:r>
            <a:r>
              <a:rPr lang="en-GB" sz="4570" dirty="0"/>
              <a:t>1D array by converting tree pointers into integer offsets;</a:t>
            </a:r>
          </a:p>
          <a:p>
            <a:pPr marL="734595" indent="-734595">
              <a:buAutoNum type="arabicParenR"/>
            </a:pPr>
            <a:r>
              <a:rPr lang="en-GB" sz="4570" dirty="0"/>
              <a:t>Flattened AST can be more efficient to access by programming tools through APIs.</a:t>
            </a:r>
            <a:endParaRPr lang="en-GB" sz="5142" dirty="0"/>
          </a:p>
        </p:txBody>
      </p:sp>
      <p:sp>
        <p:nvSpPr>
          <p:cNvPr id="13335" name="TextBox 17">
            <a:extLst>
              <a:ext uri="{FF2B5EF4-FFF2-40B4-BE49-F238E27FC236}">
                <a16:creationId xmlns:a16="http://schemas.microsoft.com/office/drawing/2014/main" id="{E2CFB709-36D5-1A4D-ABBF-9596CDE435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91410" y="7856491"/>
            <a:ext cx="5253761" cy="431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sz="4570" dirty="0"/>
              <a:t>Speed up the processing of code whilst preserving the </a:t>
            </a:r>
            <a:r>
              <a:rPr lang="en-GB" sz="4570" b="1" i="1" dirty="0"/>
              <a:t>equivalence</a:t>
            </a:r>
            <a:r>
              <a:rPr lang="en-GB" sz="4570" dirty="0"/>
              <a:t> to hierarchies in an </a:t>
            </a:r>
            <a:r>
              <a:rPr lang="en-GB" sz="4570" b="1" i="1" dirty="0"/>
              <a:t>efficient</a:t>
            </a:r>
            <a:r>
              <a:rPr lang="en-GB" sz="4570" dirty="0"/>
              <a:t> form. </a:t>
            </a:r>
            <a:endParaRPr lang="en-GB" sz="5142" dirty="0"/>
          </a:p>
        </p:txBody>
      </p:sp>
      <p:sp>
        <p:nvSpPr>
          <p:cNvPr id="13337" name="TextBox 3">
            <a:extLst>
              <a:ext uri="{FF2B5EF4-FFF2-40B4-BE49-F238E27FC236}">
                <a16:creationId xmlns:a16="http://schemas.microsoft.com/office/drawing/2014/main" id="{1D64579A-E20B-8C4E-890A-BBF11E5F6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8142" y="38142350"/>
            <a:ext cx="31960319" cy="5367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3428" dirty="0"/>
              <a:t>Yijun Yu. "</a:t>
            </a:r>
            <a:r>
              <a:rPr lang="en-US" altLang="en-US" sz="3428" b="1" dirty="0" err="1"/>
              <a:t>fAST</a:t>
            </a:r>
            <a:r>
              <a:rPr lang="en-US" altLang="en-US" sz="3428" b="1" dirty="0"/>
              <a:t>: Flattening Abstract Syntax Trees for Efficiency</a:t>
            </a:r>
            <a:r>
              <a:rPr lang="en-US" altLang="en-US" sz="3428" dirty="0"/>
              <a:t>". In: </a:t>
            </a:r>
            <a:r>
              <a:rPr lang="en-US" altLang="en-US" sz="3428" i="1" dirty="0"/>
              <a:t>41st ACM/IEEE International Conference on Software Engineering</a:t>
            </a:r>
            <a:r>
              <a:rPr lang="en-US" altLang="en-US" sz="3428" dirty="0"/>
              <a:t>, 25-31 May 2019, Montreal, Canada, ACM and IEEE.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3428" dirty="0"/>
              <a:t>Bui D. Q. </a:t>
            </a:r>
            <a:r>
              <a:rPr lang="en-US" altLang="en-US" sz="3428" dirty="0" err="1"/>
              <a:t>Nghi</a:t>
            </a:r>
            <a:r>
              <a:rPr lang="en-US" altLang="en-US" sz="3428" dirty="0"/>
              <a:t>, Yijun Yu, </a:t>
            </a:r>
            <a:r>
              <a:rPr lang="en-US" altLang="en-US" sz="3428" dirty="0" err="1"/>
              <a:t>Lingxiao</a:t>
            </a:r>
            <a:r>
              <a:rPr lang="en-US" altLang="en-US" sz="3428" dirty="0"/>
              <a:t> Jiang: “</a:t>
            </a:r>
            <a:r>
              <a:rPr lang="en-US" altLang="en-US" sz="3428" b="1" dirty="0"/>
              <a:t>Bilateral Dependency Neural Networks for Cross-Language Algorithm Classification</a:t>
            </a:r>
            <a:r>
              <a:rPr lang="en-US" altLang="en-US" sz="3428" dirty="0"/>
              <a:t>”. In </a:t>
            </a:r>
            <a:r>
              <a:rPr lang="en-US" altLang="en-US" sz="3428" i="1" dirty="0"/>
              <a:t>the 26th IEEE International Conference on Software Analysis, Evolution and Reengineering (SANER)</a:t>
            </a:r>
            <a:r>
              <a:rPr lang="en-US" altLang="en-US" sz="3428" dirty="0"/>
              <a:t>, Hangzhou, China, February 24-27, 2019: 422-433.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3428" dirty="0"/>
              <a:t>Hakam W. </a:t>
            </a:r>
            <a:r>
              <a:rPr lang="en-US" altLang="en-US" sz="3428" dirty="0" err="1"/>
              <a:t>Alomari</a:t>
            </a:r>
            <a:r>
              <a:rPr lang="en-US" altLang="en-US" sz="3428" dirty="0"/>
              <a:t>, Michael L. Collard, Jonathan I. </a:t>
            </a:r>
            <a:r>
              <a:rPr lang="en-US" altLang="en-US" sz="3428" dirty="0" err="1"/>
              <a:t>Maletic</a:t>
            </a:r>
            <a:r>
              <a:rPr lang="en-US" altLang="en-US" sz="3428" dirty="0"/>
              <a:t>,  </a:t>
            </a:r>
            <a:r>
              <a:rPr lang="en-US" altLang="en-US" sz="3428" dirty="0" err="1"/>
              <a:t>Nouh</a:t>
            </a:r>
            <a:r>
              <a:rPr lang="en-US" altLang="en-US" sz="3428" dirty="0"/>
              <a:t> </a:t>
            </a:r>
            <a:r>
              <a:rPr lang="en-US" altLang="en-US" sz="3428" dirty="0" err="1"/>
              <a:t>Alhindawi</a:t>
            </a:r>
            <a:r>
              <a:rPr lang="en-US" altLang="en-US" sz="3428" dirty="0"/>
              <a:t> and  Omar </a:t>
            </a:r>
            <a:r>
              <a:rPr lang="en-US" altLang="en-US" sz="3428" dirty="0" err="1"/>
              <a:t>Meqdadi</a:t>
            </a:r>
            <a:r>
              <a:rPr lang="en-US" altLang="en-US" sz="3428" dirty="0"/>
              <a:t>. “</a:t>
            </a:r>
            <a:r>
              <a:rPr lang="en-US" altLang="en-US" sz="3428" b="1" dirty="0" err="1"/>
              <a:t>srcSlice</a:t>
            </a:r>
            <a:r>
              <a:rPr lang="en-US" altLang="en-US" sz="3428" b="1" dirty="0"/>
              <a:t>: very efficient and scalable forward static slicing</a:t>
            </a:r>
            <a:r>
              <a:rPr lang="en-US" altLang="en-US" sz="3428" dirty="0"/>
              <a:t>”. Software: Evolution and Process, 26(11):931-961, November 2014.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3428" dirty="0"/>
              <a:t>Yijun Yu, Thein Thun Tun, and Bashar </a:t>
            </a:r>
            <a:r>
              <a:rPr lang="en-US" altLang="en-US" sz="3428" dirty="0" err="1"/>
              <a:t>Nuseibeh</a:t>
            </a:r>
            <a:r>
              <a:rPr lang="en-US" altLang="en-US" sz="3428" dirty="0"/>
              <a:t>, "</a:t>
            </a:r>
            <a:r>
              <a:rPr lang="en-US" altLang="en-US" sz="3428" b="1" dirty="0"/>
              <a:t>Specifying and detecting meaningful changes in programs</a:t>
            </a:r>
            <a:r>
              <a:rPr lang="en-US" altLang="en-US" sz="3428" dirty="0"/>
              <a:t>," In: Proc. of the </a:t>
            </a:r>
            <a:r>
              <a:rPr lang="en-US" altLang="en-US" sz="3428" i="1" dirty="0"/>
              <a:t>26th IEEE/ACM Conference on Automated Software Engineering</a:t>
            </a:r>
            <a:r>
              <a:rPr lang="en-US" altLang="en-US" sz="3428" dirty="0"/>
              <a:t>, pp. 273-282, 2011.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3428" dirty="0" err="1"/>
              <a:t>Tezcan</a:t>
            </a:r>
            <a:r>
              <a:rPr lang="en-US" altLang="en-US" sz="3428" dirty="0"/>
              <a:t> </a:t>
            </a:r>
            <a:r>
              <a:rPr lang="en-US" altLang="en-US" sz="3428" dirty="0" err="1"/>
              <a:t>Dilshener</a:t>
            </a:r>
            <a:r>
              <a:rPr lang="en-US" altLang="en-US" sz="3428" dirty="0"/>
              <a:t>, Michel </a:t>
            </a:r>
            <a:r>
              <a:rPr lang="en-US" altLang="en-US" sz="3428" dirty="0" err="1"/>
              <a:t>Wermelinger</a:t>
            </a:r>
            <a:r>
              <a:rPr lang="en-US" altLang="en-US" sz="3428" dirty="0"/>
              <a:t>, Yijun Yu: “</a:t>
            </a:r>
            <a:r>
              <a:rPr lang="en-US" altLang="en-US" sz="3428" b="1" dirty="0"/>
              <a:t>Locating bugs without looking back</a:t>
            </a:r>
            <a:r>
              <a:rPr lang="en-US" altLang="en-US" sz="3428" dirty="0"/>
              <a:t>”. </a:t>
            </a:r>
            <a:r>
              <a:rPr lang="en-US" altLang="en-US" sz="3428" i="1" dirty="0"/>
              <a:t>Automated Software Engineering</a:t>
            </a:r>
            <a:r>
              <a:rPr lang="en-US" altLang="en-US" sz="3428" dirty="0"/>
              <a:t> 25(3): 383-434 (2018)</a:t>
            </a:r>
          </a:p>
          <a:p>
            <a:pPr marL="652973" indent="-652973" eaLnBrk="1" hangingPunct="1">
              <a:buFont typeface="+mj-lt"/>
              <a:buAutoNum type="arabicParenR"/>
            </a:pPr>
            <a:endParaRPr lang="en-US" altLang="en-US" sz="3428" dirty="0"/>
          </a:p>
        </p:txBody>
      </p:sp>
      <p:sp>
        <p:nvSpPr>
          <p:cNvPr id="13366" name="Rectangle 21">
            <a:extLst>
              <a:ext uri="{FF2B5EF4-FFF2-40B4-BE49-F238E27FC236}">
                <a16:creationId xmlns:a16="http://schemas.microsoft.com/office/drawing/2014/main" id="{BF56A800-857C-BA46-81B8-AD38D05A0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853045"/>
            <a:ext cx="18206044" cy="1544013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Example Usage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38FF98-E19F-B143-BA62-4B67779DF3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74" y="-60125"/>
            <a:ext cx="5622839" cy="2539347"/>
          </a:xfrm>
          <a:prstGeom prst="rect">
            <a:avLst/>
          </a:prstGeom>
        </p:spPr>
      </p:pic>
      <p:sp>
        <p:nvSpPr>
          <p:cNvPr id="60" name="Rectangle 21">
            <a:extLst>
              <a:ext uri="{FF2B5EF4-FFF2-40B4-BE49-F238E27FC236}">
                <a16:creationId xmlns:a16="http://schemas.microsoft.com/office/drawing/2014/main" id="{B67C89F7-7932-A842-A542-622E7DEAF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98101" y="24069603"/>
            <a:ext cx="8221909" cy="1544013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Live Demo</a:t>
            </a:r>
          </a:p>
        </p:txBody>
      </p:sp>
      <p:pic>
        <p:nvPicPr>
          <p:cNvPr id="63" name="Picture 4">
            <a:extLst>
              <a:ext uri="{FF2B5EF4-FFF2-40B4-BE49-F238E27FC236}">
                <a16:creationId xmlns:a16="http://schemas.microsoft.com/office/drawing/2014/main" id="{44937B6B-898C-D44E-A642-F53E52C659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1875" y="550278"/>
            <a:ext cx="2042419" cy="135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96A3F94B-407F-0E4E-BA59-C5EC33F631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73439" y="476604"/>
            <a:ext cx="3627638" cy="14510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63A904-01E8-8A42-A0DF-26FCCF79C3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74283" y="28957674"/>
            <a:ext cx="4853785" cy="4853785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6180E1D4-D297-DE4D-85D0-C3B9D4514587}"/>
              </a:ext>
            </a:extLst>
          </p:cNvPr>
          <p:cNvSpPr/>
          <p:nvPr/>
        </p:nvSpPr>
        <p:spPr>
          <a:xfrm>
            <a:off x="25475406" y="7867937"/>
            <a:ext cx="7518280" cy="5015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fast</a:t>
            </a: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language-agnostic</a:t>
            </a:r>
          </a:p>
          <a:p>
            <a:r>
              <a:rPr lang="en-GB" sz="4570" b="1" dirty="0">
                <a:solidFill>
                  <a:schemeClr val="accent6"/>
                </a:solidFill>
              </a:rPr>
              <a:t>     ☑️ </a:t>
            </a:r>
            <a:r>
              <a:rPr lang="en-GB" sz="4570" b="1" i="1" dirty="0">
                <a:solidFill>
                  <a:schemeClr val="accent6"/>
                </a:solidFill>
              </a:rPr>
              <a:t>ANTLR4 grammar</a:t>
            </a: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microservice ready</a:t>
            </a:r>
            <a:endParaRPr lang="en-US" sz="4570" b="1" i="1" dirty="0">
              <a:solidFill>
                <a:schemeClr val="accent6"/>
              </a:solidFill>
            </a:endParaRPr>
          </a:p>
          <a:p>
            <a:r>
              <a:rPr lang="en-GB" sz="4570" b="1" dirty="0">
                <a:solidFill>
                  <a:schemeClr val="accent6"/>
                </a:solidFill>
              </a:rPr>
              <a:t>     ☑️ </a:t>
            </a:r>
            <a:r>
              <a:rPr lang="en-GB" sz="4570" b="1" i="1" dirty="0">
                <a:solidFill>
                  <a:schemeClr val="accent6"/>
                </a:solidFill>
              </a:rPr>
              <a:t>containerised</a:t>
            </a:r>
            <a:endParaRPr lang="en-US" sz="4570" b="1" i="1" dirty="0">
              <a:solidFill>
                <a:schemeClr val="accent6"/>
              </a:solidFill>
            </a:endParaRP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IDE friendly ?!</a:t>
            </a:r>
            <a:endParaRPr lang="en-US" sz="4570" b="1" i="1" dirty="0">
              <a:solidFill>
                <a:schemeClr val="accent6"/>
              </a:solidFill>
            </a:endParaRP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human readable ?!</a:t>
            </a:r>
            <a:endParaRPr lang="en-US" sz="4570" b="1" i="1" dirty="0">
              <a:solidFill>
                <a:schemeClr val="accent6"/>
              </a:solidFill>
            </a:endParaRPr>
          </a:p>
        </p:txBody>
      </p:sp>
      <p:sp>
        <p:nvSpPr>
          <p:cNvPr id="75" name="Rectangle 21">
            <a:extLst>
              <a:ext uri="{FF2B5EF4-FFF2-40B4-BE49-F238E27FC236}">
                <a16:creationId xmlns:a16="http://schemas.microsoft.com/office/drawing/2014/main" id="{50C14232-FE8B-B245-9541-793D44676F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22367" y="13853045"/>
            <a:ext cx="14797644" cy="1544013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Applications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B5054A3-7E7F-744D-B35A-C7FA28BE8AA5}"/>
              </a:ext>
            </a:extLst>
          </p:cNvPr>
          <p:cNvSpPr/>
          <p:nvPr/>
        </p:nvSpPr>
        <p:spPr>
          <a:xfrm>
            <a:off x="19014925" y="16239083"/>
            <a:ext cx="12773828" cy="71250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570" b="1" dirty="0"/>
              <a:t>☑️ Parsing: 100x faster for 7 popular projects</a:t>
            </a:r>
            <a:endParaRPr lang="en-GB" sz="4570" b="1" i="1" dirty="0"/>
          </a:p>
          <a:p>
            <a:r>
              <a:rPr lang="en-GB" sz="4570" b="1" dirty="0"/>
              <a:t>	☑️ Big Code Deep Learning [2]</a:t>
            </a:r>
            <a:br>
              <a:rPr lang="en-GB" sz="4570" b="1" dirty="0"/>
            </a:br>
            <a:r>
              <a:rPr lang="en-GB" sz="4570" b="1" dirty="0"/>
              <a:t>	     (see a demo below)</a:t>
            </a:r>
          </a:p>
          <a:p>
            <a:r>
              <a:rPr lang="en-GB" sz="4570" b="1" dirty="0"/>
              <a:t>☑️ Slicing</a:t>
            </a:r>
          </a:p>
          <a:p>
            <a:r>
              <a:rPr lang="en-GB" sz="4570" b="1" dirty="0"/>
              <a:t>	☑️ 2.5x faster than </a:t>
            </a:r>
            <a:r>
              <a:rPr lang="en-GB" sz="4570" b="1" dirty="0" err="1">
                <a:latin typeface="Courier" pitchFamily="2" charset="0"/>
              </a:rPr>
              <a:t>srcSlicer</a:t>
            </a:r>
            <a:r>
              <a:rPr lang="en-GB" sz="4570" b="1" dirty="0">
                <a:latin typeface="Courier" pitchFamily="2" charset="0"/>
              </a:rPr>
              <a:t>[3]</a:t>
            </a:r>
          </a:p>
          <a:p>
            <a:r>
              <a:rPr lang="en-GB" sz="4570" b="1" dirty="0"/>
              <a:t>☑️ Diffing [4]</a:t>
            </a:r>
            <a:r>
              <a:rPr lang="en-GB" sz="4570" b="1" i="1" dirty="0"/>
              <a:t>: 20x faster</a:t>
            </a:r>
          </a:p>
          <a:p>
            <a:r>
              <a:rPr lang="en-GB" sz="4570" b="1" dirty="0"/>
              <a:t>	☑️ Bug localisation (</a:t>
            </a:r>
            <a:r>
              <a:rPr lang="en-GB" sz="4570" b="1" dirty="0" err="1">
                <a:latin typeface="Courier" pitchFamily="2" charset="0"/>
              </a:rPr>
              <a:t>ConCodeSe</a:t>
            </a:r>
            <a:r>
              <a:rPr lang="en-GB" sz="4570" b="1" dirty="0"/>
              <a:t>) [5]</a:t>
            </a:r>
            <a:endParaRPr lang="en-GB" sz="4570" b="1" i="1" dirty="0"/>
          </a:p>
          <a:p>
            <a:r>
              <a:rPr lang="en-GB" sz="4570" b="1" dirty="0"/>
              <a:t>☑️ Extending </a:t>
            </a:r>
            <a:r>
              <a:rPr lang="en-GB" sz="4570" b="1" i="1" dirty="0"/>
              <a:t>IDE</a:t>
            </a:r>
            <a:endParaRPr lang="en-US" sz="4570" b="1" i="1" dirty="0"/>
          </a:p>
          <a:p>
            <a:r>
              <a:rPr lang="en-GB" sz="4570" b="1" i="1" dirty="0"/>
              <a:t>	</a:t>
            </a:r>
            <a:r>
              <a:rPr lang="en-GB" sz="4570" b="1" dirty="0"/>
              <a:t>☑️ </a:t>
            </a:r>
            <a:r>
              <a:rPr lang="en-GB" sz="4570" b="1" i="1" dirty="0"/>
              <a:t>Visual Studio Code</a:t>
            </a:r>
            <a:endParaRPr lang="en-GB" sz="4570" b="1" dirty="0"/>
          </a:p>
          <a:p>
            <a:r>
              <a:rPr lang="en-GB" sz="4570" b="1" dirty="0"/>
              <a:t>	☑️ </a:t>
            </a:r>
            <a:r>
              <a:rPr lang="en-GB" sz="4570" b="1" i="1" dirty="0"/>
              <a:t>Browser-based IDE </a:t>
            </a:r>
            <a:endParaRPr lang="en-GB" sz="4570" b="1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182B6AF-8B36-8849-B43E-48CF22AEF490}"/>
              </a:ext>
            </a:extLst>
          </p:cNvPr>
          <p:cNvSpPr/>
          <p:nvPr/>
        </p:nvSpPr>
        <p:spPr>
          <a:xfrm>
            <a:off x="938143" y="15450893"/>
            <a:ext cx="17267901" cy="8531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570" i="1" dirty="0"/>
              <a:t># print the command line options and arguments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alias fast=”docker run -v $PWD:/e </a:t>
            </a:r>
            <a:r>
              <a:rPr lang="en-GB" sz="4570" dirty="0" err="1">
                <a:latin typeface="Courier" pitchFamily="2" charset="0"/>
              </a:rPr>
              <a:t>yijun</a:t>
            </a:r>
            <a:r>
              <a:rPr lang="en-GB" sz="4570" dirty="0">
                <a:latin typeface="Courier" pitchFamily="2" charset="0"/>
              </a:rPr>
              <a:t>/fast”</a:t>
            </a:r>
          </a:p>
          <a:p>
            <a:r>
              <a:rPr lang="en-GB" sz="4570" i="1" dirty="0"/>
              <a:t># convert a C++ code into </a:t>
            </a:r>
            <a:r>
              <a:rPr lang="en-GB" sz="4570" i="1" dirty="0" err="1"/>
              <a:t>protobuffer</a:t>
            </a:r>
            <a:r>
              <a:rPr lang="en-GB" sz="4570" i="1" dirty="0"/>
              <a:t> representation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</a:t>
            </a:r>
            <a:r>
              <a:rPr lang="en-GB" sz="4570" dirty="0" err="1">
                <a:latin typeface="Courier" pitchFamily="2" charset="0"/>
              </a:rPr>
              <a:t>foo.cc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foo.pb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dirty="0"/>
              <a:t># </a:t>
            </a:r>
            <a:r>
              <a:rPr lang="en-GB" sz="4570" i="1" dirty="0"/>
              <a:t>convert a Java code into </a:t>
            </a:r>
            <a:r>
              <a:rPr lang="en-GB" sz="4570" i="1" dirty="0" err="1"/>
              <a:t>flatbuffers</a:t>
            </a:r>
            <a:r>
              <a:rPr lang="en-GB" sz="4570" i="1" dirty="0"/>
              <a:t> representation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</a:t>
            </a:r>
            <a:r>
              <a:rPr lang="en-GB" sz="4570" dirty="0" err="1">
                <a:latin typeface="Courier" pitchFamily="2" charset="0"/>
              </a:rPr>
              <a:t>bar.java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bar.fbs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i="1" dirty="0"/>
              <a:t># convert a </a:t>
            </a:r>
            <a:r>
              <a:rPr lang="en-GB" sz="4570" i="1" dirty="0" err="1"/>
              <a:t>flatbuffers</a:t>
            </a:r>
            <a:r>
              <a:rPr lang="en-GB" sz="4570" i="1" dirty="0"/>
              <a:t> representation back to C#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</a:t>
            </a:r>
            <a:r>
              <a:rPr lang="en-GB" sz="4570" dirty="0" err="1">
                <a:latin typeface="Courier" pitchFamily="2" charset="0"/>
              </a:rPr>
              <a:t>moo.fbs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moo.cs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dirty="0"/>
              <a:t># slice a program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-S -G </a:t>
            </a:r>
            <a:r>
              <a:rPr lang="en-GB" sz="4570" dirty="0" err="1">
                <a:latin typeface="Courier" pitchFamily="2" charset="0"/>
              </a:rPr>
              <a:t>foo.java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foo.fbs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dirty="0"/>
              <a:t># diff two programs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-D v1.java v2.java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795072-4082-0147-8D6B-E4C912861B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34686" y="25682357"/>
            <a:ext cx="11283927" cy="11492460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D8D2340B-8B94-5045-9BAF-B29AC2465A12}"/>
              </a:ext>
            </a:extLst>
          </p:cNvPr>
          <p:cNvSpPr/>
          <p:nvPr/>
        </p:nvSpPr>
        <p:spPr bwMode="auto">
          <a:xfrm rot="10800000">
            <a:off x="13523217" y="33900724"/>
            <a:ext cx="1632437" cy="76180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595" tIns="65297" rIns="130595" bIns="65297" numCol="1" rtlCol="0" anchor="t" anchorCtr="0" compatLnSpc="1">
            <a:prstTxWarp prst="textNoShape">
              <a:avLst/>
            </a:prstTxWarp>
          </a:bodyPr>
          <a:lstStyle/>
          <a:p>
            <a:pPr defTabSz="5373424"/>
            <a:endParaRPr lang="en-US" sz="3713">
              <a:latin typeface="Arial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986</TotalTime>
  <Words>482</Words>
  <Application>Microsoft Macintosh PowerPoint</Application>
  <PresentationFormat>Custom</PresentationFormat>
  <Paragraphs>55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Courier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aesplancopy.co.uk</dc:creator>
  <cp:lastModifiedBy>Yijun.Yu</cp:lastModifiedBy>
  <cp:revision>97</cp:revision>
  <dcterms:created xsi:type="dcterms:W3CDTF">2004-07-27T21:05:42Z</dcterms:created>
  <dcterms:modified xsi:type="dcterms:W3CDTF">2019-05-16T23:54:46Z</dcterms:modified>
</cp:coreProperties>
</file>

<file path=docProps/thumbnail.jpeg>
</file>